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61" r:id="rId6"/>
    <p:sldId id="262" r:id="rId7"/>
    <p:sldId id="265" r:id="rId8"/>
    <p:sldId id="264" r:id="rId9"/>
    <p:sldId id="266" r:id="rId10"/>
    <p:sldId id="267" r:id="rId11"/>
    <p:sldId id="268"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3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5C3AD83A-54A4-4F9A-A2B4-900F7111A477}" type="datetimeFigureOut">
              <a:rPr lang="en-GB" smtClean="0"/>
              <a:pPr/>
              <a:t>24/02/2014</a:t>
            </a:fld>
            <a:endParaRPr lang="en-GB"/>
          </a:p>
        </p:txBody>
      </p:sp>
      <p:sp>
        <p:nvSpPr>
          <p:cNvPr id="17" name="Footer Placeholder 16"/>
          <p:cNvSpPr>
            <a:spLocks noGrp="1"/>
          </p:cNvSpPr>
          <p:nvPr>
            <p:ph type="ftr" sz="quarter" idx="11"/>
          </p:nvPr>
        </p:nvSpPr>
        <p:spPr>
          <a:xfrm>
            <a:off x="2898648" y="6355080"/>
            <a:ext cx="3474720" cy="365760"/>
          </a:xfrm>
        </p:spPr>
        <p:txBody>
          <a:bodyPr/>
          <a:lstStyle/>
          <a:p>
            <a:endParaRPr lang="en-GB"/>
          </a:p>
        </p:txBody>
      </p:sp>
      <p:sp>
        <p:nvSpPr>
          <p:cNvPr id="29" name="Slide Number Placeholder 28"/>
          <p:cNvSpPr>
            <a:spLocks noGrp="1"/>
          </p:cNvSpPr>
          <p:nvPr>
            <p:ph type="sldNum" sz="quarter" idx="12"/>
          </p:nvPr>
        </p:nvSpPr>
        <p:spPr>
          <a:xfrm>
            <a:off x="1216152" y="6355080"/>
            <a:ext cx="1219200" cy="365760"/>
          </a:xfrm>
        </p:spPr>
        <p:txBody>
          <a:bodyPr/>
          <a:lstStyle/>
          <a:p>
            <a:fld id="{FCBBF8A4-21D8-450C-B7E4-D2EC57D58408}" type="slidenum">
              <a:rPr lang="en-GB" smtClean="0"/>
              <a:pPr/>
              <a:t>‹#›</a:t>
            </a:fld>
            <a:endParaRPr lang="en-GB"/>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3AD83A-54A4-4F9A-A2B4-900F7111A477}" type="datetimeFigureOut">
              <a:rPr lang="en-GB" smtClean="0"/>
              <a:pPr/>
              <a:t>24/02/2014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BBF8A4-21D8-450C-B7E4-D2EC57D5840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3AD83A-54A4-4F9A-A2B4-900F7111A477}" type="datetimeFigureOut">
              <a:rPr lang="en-GB" smtClean="0"/>
              <a:pPr/>
              <a:t>24/02/2014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BBF8A4-21D8-450C-B7E4-D2EC57D58408}" type="slidenum">
              <a:rPr lang="en-GB" smtClean="0"/>
              <a:pPr/>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C3AD83A-54A4-4F9A-A2B4-900F7111A477}" type="datetimeFigureOut">
              <a:rPr lang="en-GB" smtClean="0"/>
              <a:pPr/>
              <a:t>24/02/2014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BBF8A4-21D8-450C-B7E4-D2EC57D58408}" type="slidenum">
              <a:rPr lang="en-GB" smtClean="0"/>
              <a:pPr/>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C3AD83A-54A4-4F9A-A2B4-900F7111A477}" type="datetimeFigureOut">
              <a:rPr lang="en-GB" smtClean="0"/>
              <a:pPr/>
              <a:t>24/02/2014</a:t>
            </a:fld>
            <a:endParaRPr lang="en-GB"/>
          </a:p>
        </p:txBody>
      </p:sp>
      <p:sp>
        <p:nvSpPr>
          <p:cNvPr id="5" name="Footer Placeholder 4"/>
          <p:cNvSpPr>
            <a:spLocks noGrp="1"/>
          </p:cNvSpPr>
          <p:nvPr>
            <p:ph type="ftr" sz="quarter" idx="11"/>
          </p:nvPr>
        </p:nvSpPr>
        <p:spPr>
          <a:xfrm>
            <a:off x="2898648" y="6355080"/>
            <a:ext cx="3474720" cy="365760"/>
          </a:xfrm>
        </p:spPr>
        <p:txBody>
          <a:bodyPr/>
          <a:lstStyle/>
          <a:p>
            <a:endParaRPr lang="en-GB"/>
          </a:p>
        </p:txBody>
      </p:sp>
      <p:sp>
        <p:nvSpPr>
          <p:cNvPr id="6" name="Slide Number Placeholder 5"/>
          <p:cNvSpPr>
            <a:spLocks noGrp="1"/>
          </p:cNvSpPr>
          <p:nvPr>
            <p:ph type="sldNum" sz="quarter" idx="12"/>
          </p:nvPr>
        </p:nvSpPr>
        <p:spPr>
          <a:xfrm>
            <a:off x="1069848" y="6355080"/>
            <a:ext cx="1520952" cy="365760"/>
          </a:xfrm>
        </p:spPr>
        <p:txBody>
          <a:bodyPr/>
          <a:lstStyle/>
          <a:p>
            <a:fld id="{FCBBF8A4-21D8-450C-B7E4-D2EC57D58408}" type="slidenum">
              <a:rPr lang="en-GB" smtClean="0"/>
              <a:pPr/>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C3AD83A-54A4-4F9A-A2B4-900F7111A477}" type="datetimeFigureOut">
              <a:rPr lang="en-GB" smtClean="0"/>
              <a:pPr/>
              <a:t>24/02/2014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BBF8A4-21D8-450C-B7E4-D2EC57D58408}" type="slidenum">
              <a:rPr lang="en-GB" smtClean="0"/>
              <a:pPr/>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C3AD83A-54A4-4F9A-A2B4-900F7111A477}" type="datetimeFigureOut">
              <a:rPr lang="en-GB" smtClean="0"/>
              <a:pPr/>
              <a:t>24/02/2014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BBF8A4-21D8-450C-B7E4-D2EC57D58408}" type="slidenum">
              <a:rPr lang="en-GB" smtClean="0"/>
              <a:pPr/>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3AD83A-54A4-4F9A-A2B4-900F7111A477}" type="datetimeFigureOut">
              <a:rPr lang="en-GB" smtClean="0"/>
              <a:pPr/>
              <a:t>24/02/2014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BBF8A4-21D8-450C-B7E4-D2EC57D58408}" type="slidenum">
              <a:rPr lang="en-GB" smtClean="0"/>
              <a:pPr/>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AD83A-54A4-4F9A-A2B4-900F7111A477}" type="datetimeFigureOut">
              <a:rPr lang="en-GB" smtClean="0"/>
              <a:pPr/>
              <a:t>24/02/2014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BBF8A4-21D8-450C-B7E4-D2EC57D58408}" type="slidenum">
              <a:rPr lang="en-GB" smtClean="0"/>
              <a:pPr/>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3AD83A-54A4-4F9A-A2B4-900F7111A477}" type="datetimeFigureOut">
              <a:rPr lang="en-GB" smtClean="0"/>
              <a:pPr/>
              <a:t>24/02/2014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BBF8A4-21D8-450C-B7E4-D2EC57D58408}"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3AD83A-54A4-4F9A-A2B4-900F7111A477}" type="datetimeFigureOut">
              <a:rPr lang="en-GB" smtClean="0"/>
              <a:pPr/>
              <a:t>24/02/2014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BBF8A4-21D8-450C-B7E4-D2EC57D58408}"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C3AD83A-54A4-4F9A-A2B4-900F7111A477}" type="datetimeFigureOut">
              <a:rPr lang="en-GB" smtClean="0"/>
              <a:pPr/>
              <a:t>24/02/2014</a:t>
            </a:fld>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CBBF8A4-21D8-450C-B7E4-D2EC57D58408}" type="slidenum">
              <a:rPr lang="en-GB" smtClean="0"/>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onlineqda.hud.ac.uk/Intro_QDA/what_is_qda.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theguardian.com/education/2014/jan/28/pupil-premium-gcse-attainment-gap" TargetMode="External"/><Relationship Id="rId2" Type="http://schemas.openxmlformats.org/officeDocument/2006/relationships/slide" Target="slide12.xml"/><Relationship Id="rId1" Type="http://schemas.openxmlformats.org/officeDocument/2006/relationships/slideLayout" Target="../slideLayouts/slideLayout2.xml"/><Relationship Id="rId5" Type="http://schemas.openxmlformats.org/officeDocument/2006/relationships/hyperlink" Target="http://www.demos.co.uk/press_releases/ataleoftwoclassroomslondonresultsskewnationalpictureaseducationalinequalityontherise" TargetMode="External"/><Relationship Id="rId4" Type="http://schemas.openxmlformats.org/officeDocument/2006/relationships/hyperlink" Target="http://www.theguardian.com/politics/2014/feb/03/positive-signs-pupil-premium-effec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Making sense of it all</a:t>
            </a:r>
            <a:endParaRPr lang="en-GB" dirty="0"/>
          </a:p>
        </p:txBody>
      </p:sp>
      <p:sp>
        <p:nvSpPr>
          <p:cNvPr id="3" name="Subtitle 2"/>
          <p:cNvSpPr>
            <a:spLocks noGrp="1"/>
          </p:cNvSpPr>
          <p:nvPr>
            <p:ph type="subTitle" idx="1"/>
          </p:nvPr>
        </p:nvSpPr>
        <p:spPr/>
        <p:txBody>
          <a:bodyPr/>
          <a:lstStyle/>
          <a:p>
            <a:r>
              <a:rPr lang="en-GB" dirty="0" smtClean="0"/>
              <a:t>analysing and interpreting data</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Criteria for validation of action research</a:t>
            </a:r>
            <a:endParaRPr lang="en-GB" dirty="0"/>
          </a:p>
        </p:txBody>
      </p:sp>
      <p:sp>
        <p:nvSpPr>
          <p:cNvPr id="3" name="Content Placeholder 2"/>
          <p:cNvSpPr>
            <a:spLocks noGrp="1"/>
          </p:cNvSpPr>
          <p:nvPr>
            <p:ph sz="quarter" idx="1"/>
          </p:nvPr>
        </p:nvSpPr>
        <p:spPr/>
        <p:txBody>
          <a:bodyPr>
            <a:normAutofit fontScale="92500" lnSpcReduction="10000"/>
          </a:bodyPr>
          <a:lstStyle/>
          <a:p>
            <a:pPr>
              <a:buFont typeface="Wingdings" pitchFamily="2" charset="2"/>
              <a:buChar char="§"/>
            </a:pPr>
            <a:r>
              <a:rPr lang="en-GB" dirty="0" smtClean="0"/>
              <a:t>‘Validation’ rather than ‘validity’ – the effectiveness of the research in improving the conditions in question, opening new possibilities for change, generating questions and new ways of thinking, facilitating dialogue about the problem, democratising relationships, improving learning</a:t>
            </a:r>
          </a:p>
          <a:p>
            <a:pPr>
              <a:buFont typeface="Wingdings" pitchFamily="2" charset="2"/>
              <a:buChar char="§"/>
            </a:pPr>
            <a:endParaRPr lang="en-GB" dirty="0" smtClean="0"/>
          </a:p>
          <a:p>
            <a:pPr>
              <a:buFont typeface="Wingdings" pitchFamily="2" charset="2"/>
              <a:buChar char="§"/>
            </a:pPr>
            <a:r>
              <a:rPr lang="en-GB" dirty="0" smtClean="0"/>
              <a:t>‘Trustworthy’ – credible and rigorous, dependable, confirmable, transferable (made possible when a researcher is reflexive about choices, justifies decisions, makes process of thinking clear)</a:t>
            </a:r>
          </a:p>
          <a:p>
            <a:pPr>
              <a:buFont typeface="Wingdings" pitchFamily="2" charset="2"/>
              <a:buChar char="§"/>
            </a:pPr>
            <a:endParaRPr lang="en-GB" dirty="0" smtClean="0"/>
          </a:p>
          <a:p>
            <a:pPr>
              <a:buFont typeface="Wingdings" pitchFamily="2" charset="2"/>
              <a:buChar char="§"/>
            </a:pPr>
            <a:r>
              <a:rPr lang="en-GB" dirty="0" smtClean="0"/>
              <a:t>‘Significant’ – is of use in helping someone or a group of people understand and gain agency in their situation</a:t>
            </a:r>
          </a:p>
          <a:p>
            <a:pPr>
              <a:buFont typeface="Wingdings" pitchFamily="2" charset="2"/>
              <a:buChar char="§"/>
            </a:pPr>
            <a:endParaRPr lang="en-GB" dirty="0" smtClean="0"/>
          </a:p>
          <a:p>
            <a:pPr>
              <a:buFont typeface="Wingdings" pitchFamily="2" charset="2"/>
              <a:buChar char="§"/>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hlinkClick r:id="rId2" action="ppaction://hlinksldjump"/>
          </p:cNvPr>
          <p:cNvPicPr>
            <a:picLocks noChangeAspect="1" noChangeArrowheads="1"/>
          </p:cNvPicPr>
          <p:nvPr/>
        </p:nvPicPr>
        <p:blipFill>
          <a:blip r:embed="rId3" cstate="print"/>
          <a:srcRect/>
          <a:stretch>
            <a:fillRect/>
          </a:stretch>
        </p:blipFill>
        <p:spPr bwMode="auto">
          <a:xfrm>
            <a:off x="1475656" y="404664"/>
            <a:ext cx="6624736" cy="5480148"/>
          </a:xfrm>
          <a:prstGeom prst="rect">
            <a:avLst/>
          </a:prstGeom>
          <a:noFill/>
          <a:ln w="9525">
            <a:noFill/>
            <a:miter lim="800000"/>
            <a:headEnd/>
            <a:tailEnd/>
          </a:ln>
        </p:spPr>
      </p:pic>
      <p:sp>
        <p:nvSpPr>
          <p:cNvPr id="5" name="TextBox 4"/>
          <p:cNvSpPr txBox="1"/>
          <p:nvPr/>
        </p:nvSpPr>
        <p:spPr>
          <a:xfrm>
            <a:off x="6660232" y="5877272"/>
            <a:ext cx="1656184" cy="276999"/>
          </a:xfrm>
          <a:prstGeom prst="rect">
            <a:avLst/>
          </a:prstGeom>
          <a:noFill/>
        </p:spPr>
        <p:txBody>
          <a:bodyPr wrap="square" rtlCol="0">
            <a:spAutoFit/>
          </a:bodyPr>
          <a:lstStyle/>
          <a:p>
            <a:r>
              <a:rPr lang="en-GB" sz="1200" dirty="0" smtClean="0"/>
              <a:t>(</a:t>
            </a:r>
            <a:r>
              <a:rPr lang="en-GB" sz="1200" dirty="0" err="1" smtClean="0"/>
              <a:t>Koshy</a:t>
            </a:r>
            <a:r>
              <a:rPr lang="en-GB" sz="1200" dirty="0" smtClean="0"/>
              <a:t> 2010, p. 111)</a:t>
            </a:r>
            <a:endParaRPr lang="en-GB"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From data to ideas to arguments</a:t>
            </a:r>
            <a:endParaRPr lang="en-GB" dirty="0"/>
          </a:p>
        </p:txBody>
      </p:sp>
      <p:sp>
        <p:nvSpPr>
          <p:cNvPr id="3" name="Content Placeholder 2"/>
          <p:cNvSpPr>
            <a:spLocks noGrp="1"/>
          </p:cNvSpPr>
          <p:nvPr>
            <p:ph sz="quarter" idx="1"/>
          </p:nvPr>
        </p:nvSpPr>
        <p:spPr/>
        <p:txBody>
          <a:bodyPr>
            <a:normAutofit fontScale="77500" lnSpcReduction="20000"/>
          </a:bodyPr>
          <a:lstStyle/>
          <a:p>
            <a:pPr>
              <a:buFont typeface="Arial" pitchFamily="34" charset="0"/>
              <a:buChar char="•"/>
            </a:pPr>
            <a:endParaRPr lang="en-GB" dirty="0" smtClean="0"/>
          </a:p>
          <a:p>
            <a:pPr>
              <a:buFont typeface="Arial" pitchFamily="34" charset="0"/>
              <a:buChar char="•"/>
            </a:pPr>
            <a:r>
              <a:rPr lang="en-GB" dirty="0" smtClean="0"/>
              <a:t>How will you </a:t>
            </a:r>
            <a:r>
              <a:rPr lang="en-GB" i="1" dirty="0" smtClean="0"/>
              <a:t>define</a:t>
            </a:r>
            <a:r>
              <a:rPr lang="en-GB" dirty="0" smtClean="0"/>
              <a:t> your data?</a:t>
            </a:r>
          </a:p>
          <a:p>
            <a:pPr>
              <a:buNone/>
            </a:pPr>
            <a:r>
              <a:rPr lang="en-GB" sz="1600" dirty="0" smtClean="0"/>
              <a:t>	</a:t>
            </a:r>
            <a:r>
              <a:rPr lang="en-GB" sz="1900" dirty="0" smtClean="0"/>
              <a:t>What ‘is’ it? What kind of data are you using, and what is it data </a:t>
            </a:r>
            <a:r>
              <a:rPr lang="en-GB" sz="1900" i="1" dirty="0" smtClean="0"/>
              <a:t>of</a:t>
            </a:r>
            <a:r>
              <a:rPr lang="en-GB" sz="1900" dirty="0" smtClean="0"/>
              <a:t> or </a:t>
            </a:r>
            <a:r>
              <a:rPr lang="en-GB" sz="1900" i="1" dirty="0" smtClean="0"/>
              <a:t>about</a:t>
            </a:r>
            <a:r>
              <a:rPr lang="en-GB" sz="1900" dirty="0" smtClean="0"/>
              <a:t>?</a:t>
            </a:r>
          </a:p>
          <a:p>
            <a:pPr>
              <a:buFont typeface="Arial" pitchFamily="34" charset="0"/>
              <a:buChar char="•"/>
            </a:pPr>
            <a:endParaRPr lang="en-GB" dirty="0" smtClean="0"/>
          </a:p>
          <a:p>
            <a:pPr>
              <a:buFont typeface="Arial" pitchFamily="34" charset="0"/>
              <a:buChar char="•"/>
            </a:pPr>
            <a:r>
              <a:rPr lang="en-GB" dirty="0" smtClean="0"/>
              <a:t>How are you </a:t>
            </a:r>
            <a:r>
              <a:rPr lang="en-GB" i="1" dirty="0" smtClean="0"/>
              <a:t>collecting</a:t>
            </a:r>
            <a:r>
              <a:rPr lang="en-GB" dirty="0" smtClean="0"/>
              <a:t> your data?</a:t>
            </a:r>
          </a:p>
          <a:p>
            <a:pPr lvl="1">
              <a:buNone/>
            </a:pPr>
            <a:r>
              <a:rPr lang="en-GB" sz="1900" dirty="0" smtClean="0">
                <a:solidFill>
                  <a:schemeClr val="tx1"/>
                </a:solidFill>
              </a:rPr>
              <a:t>What strategies are you using to gather information and insight, and why? </a:t>
            </a:r>
          </a:p>
          <a:p>
            <a:pPr lvl="1">
              <a:buNone/>
            </a:pPr>
            <a:endParaRPr lang="en-GB" sz="1300" dirty="0" smtClean="0">
              <a:solidFill>
                <a:schemeClr val="tx1"/>
              </a:solidFill>
            </a:endParaRPr>
          </a:p>
          <a:p>
            <a:pPr>
              <a:buFont typeface="Arial" pitchFamily="34" charset="0"/>
              <a:buChar char="•"/>
            </a:pPr>
            <a:r>
              <a:rPr lang="en-GB" dirty="0" smtClean="0"/>
              <a:t>How are you </a:t>
            </a:r>
            <a:r>
              <a:rPr lang="en-GB" i="1" dirty="0" smtClean="0"/>
              <a:t>organising</a:t>
            </a:r>
            <a:r>
              <a:rPr lang="en-GB" dirty="0" smtClean="0"/>
              <a:t> your data?</a:t>
            </a:r>
          </a:p>
          <a:p>
            <a:pPr lvl="1">
              <a:buNone/>
            </a:pPr>
            <a:r>
              <a:rPr lang="en-GB" sz="1900" dirty="0" smtClean="0">
                <a:solidFill>
                  <a:schemeClr val="tx1"/>
                </a:solidFill>
              </a:rPr>
              <a:t>Are you grouping things, keeping separate folders, keeping track of themes?</a:t>
            </a:r>
          </a:p>
          <a:p>
            <a:pPr>
              <a:buNone/>
            </a:pPr>
            <a:r>
              <a:rPr lang="en-GB" sz="1900" dirty="0" smtClean="0"/>
              <a:t>	</a:t>
            </a:r>
          </a:p>
          <a:p>
            <a:pPr>
              <a:buFont typeface="Arial" pitchFamily="34" charset="0"/>
              <a:buChar char="•"/>
            </a:pPr>
            <a:r>
              <a:rPr lang="en-GB" dirty="0" smtClean="0"/>
              <a:t>How will you </a:t>
            </a:r>
            <a:r>
              <a:rPr lang="en-GB" i="1" dirty="0" smtClean="0"/>
              <a:t>analyse</a:t>
            </a:r>
            <a:r>
              <a:rPr lang="en-GB" dirty="0" smtClean="0"/>
              <a:t> your data?</a:t>
            </a:r>
          </a:p>
          <a:p>
            <a:pPr>
              <a:buNone/>
            </a:pPr>
            <a:r>
              <a:rPr lang="en-GB" sz="1600" dirty="0" smtClean="0"/>
              <a:t>	 </a:t>
            </a:r>
            <a:r>
              <a:rPr lang="en-GB" sz="1900" dirty="0" smtClean="0"/>
              <a:t>What methods will you use to classify and find patterns and meanings?</a:t>
            </a:r>
          </a:p>
          <a:p>
            <a:pPr>
              <a:buNone/>
            </a:pPr>
            <a:r>
              <a:rPr lang="en-GB" sz="1900" dirty="0" smtClean="0"/>
              <a:t>	(e.g., coding, mapping, statistical operations, dialogues, triangulating…)</a:t>
            </a:r>
          </a:p>
          <a:p>
            <a:pPr>
              <a:buFont typeface="Arial" pitchFamily="34" charset="0"/>
              <a:buChar char="•"/>
            </a:pPr>
            <a:endParaRPr lang="en-GB" sz="1900" dirty="0" smtClean="0"/>
          </a:p>
          <a:p>
            <a:pPr>
              <a:buFont typeface="Arial" pitchFamily="34" charset="0"/>
              <a:buChar char="•"/>
            </a:pPr>
            <a:r>
              <a:rPr lang="en-GB" dirty="0" smtClean="0"/>
              <a:t>How will you </a:t>
            </a:r>
            <a:r>
              <a:rPr lang="en-GB" i="1" dirty="0" smtClean="0"/>
              <a:t>interpret</a:t>
            </a:r>
            <a:r>
              <a:rPr lang="en-GB" dirty="0" smtClean="0"/>
              <a:t> your data?</a:t>
            </a:r>
          </a:p>
          <a:p>
            <a:pPr>
              <a:buNone/>
            </a:pPr>
            <a:r>
              <a:rPr lang="en-GB" sz="1900" dirty="0" smtClean="0"/>
              <a:t>	What story can you tell from this analysis; how will you use it to answer your questions?</a:t>
            </a:r>
          </a:p>
          <a:p>
            <a:pPr>
              <a:buFont typeface="Arial" pitchFamily="34" charset="0"/>
              <a:buChar char="•"/>
            </a:pPr>
            <a:endParaRPr lang="en-GB" dirty="0" smtClean="0"/>
          </a:p>
          <a:p>
            <a:pPr>
              <a:buFont typeface="Arial" pitchFamily="34" charset="0"/>
              <a:buChar char="•"/>
            </a:pP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dirty="0" smtClean="0"/>
              <a:t>Analysis, synthesis &amp; interpretation</a:t>
            </a:r>
          </a:p>
        </p:txBody>
      </p:sp>
      <p:sp>
        <p:nvSpPr>
          <p:cNvPr id="3" name="Content Placeholder 2"/>
          <p:cNvSpPr>
            <a:spLocks noGrp="1"/>
          </p:cNvSpPr>
          <p:nvPr>
            <p:ph idx="1"/>
          </p:nvPr>
        </p:nvSpPr>
        <p:spPr/>
        <p:txBody>
          <a:bodyPr>
            <a:normAutofit fontScale="92500" lnSpcReduction="20000"/>
          </a:bodyPr>
          <a:lstStyle/>
          <a:p>
            <a:pPr>
              <a:lnSpc>
                <a:spcPct val="90000"/>
              </a:lnSpc>
              <a:buNone/>
            </a:pPr>
            <a:r>
              <a:rPr lang="en-GB" sz="2800" dirty="0" smtClean="0"/>
              <a:t>	</a:t>
            </a:r>
          </a:p>
          <a:p>
            <a:pPr>
              <a:lnSpc>
                <a:spcPct val="90000"/>
              </a:lnSpc>
              <a:buNone/>
            </a:pPr>
            <a:r>
              <a:rPr lang="en-GB" sz="2800" b="1" dirty="0" smtClean="0"/>
              <a:t>	</a:t>
            </a:r>
            <a:r>
              <a:rPr lang="en-GB" sz="2800" b="1" dirty="0" smtClean="0">
                <a:hlinkClick r:id="rId2"/>
              </a:rPr>
              <a:t>Analyse</a:t>
            </a:r>
            <a:r>
              <a:rPr lang="en-GB" sz="2800" dirty="0" smtClean="0"/>
              <a:t> – to deconstruct something that seems coherent into smaller parts in order to make alternative sense of it</a:t>
            </a:r>
          </a:p>
          <a:p>
            <a:pPr>
              <a:lnSpc>
                <a:spcPct val="90000"/>
              </a:lnSpc>
              <a:buNone/>
            </a:pPr>
            <a:r>
              <a:rPr lang="en-GB" sz="2800" i="1" dirty="0" smtClean="0"/>
              <a:t>	</a:t>
            </a:r>
            <a:r>
              <a:rPr lang="en-GB" sz="1700" i="1" dirty="0" smtClean="0"/>
              <a:t>Greek: </a:t>
            </a:r>
            <a:r>
              <a:rPr lang="en-GB" sz="1700" i="1" dirty="0" err="1" smtClean="0"/>
              <a:t>analyein</a:t>
            </a:r>
            <a:r>
              <a:rPr lang="en-GB" sz="1700" i="1" dirty="0" smtClean="0"/>
              <a:t> (‘unloose, release, set free’ – ‘</a:t>
            </a:r>
            <a:r>
              <a:rPr lang="en-GB" sz="1700" i="1" dirty="0" err="1" smtClean="0"/>
              <a:t>ana</a:t>
            </a:r>
            <a:r>
              <a:rPr lang="en-GB" sz="1700" i="1" dirty="0" smtClean="0"/>
              <a:t>’ [up] + </a:t>
            </a:r>
            <a:r>
              <a:rPr lang="en-GB" sz="1700" i="1" dirty="0" err="1" smtClean="0"/>
              <a:t>lyein</a:t>
            </a:r>
            <a:r>
              <a:rPr lang="en-GB" sz="1700" i="1" dirty="0" smtClean="0"/>
              <a:t> [unfasten])</a:t>
            </a:r>
            <a:endParaRPr lang="en-GB" sz="1700" dirty="0" smtClean="0"/>
          </a:p>
          <a:p>
            <a:pPr>
              <a:lnSpc>
                <a:spcPct val="90000"/>
              </a:lnSpc>
              <a:buNone/>
            </a:pPr>
            <a:endParaRPr lang="en-GB" sz="2800" dirty="0" smtClean="0"/>
          </a:p>
          <a:p>
            <a:pPr>
              <a:lnSpc>
                <a:spcPct val="90000"/>
              </a:lnSpc>
              <a:buNone/>
            </a:pPr>
            <a:r>
              <a:rPr lang="en-GB" sz="2800" dirty="0" smtClean="0"/>
              <a:t>	</a:t>
            </a:r>
            <a:r>
              <a:rPr lang="en-GB" sz="2800" b="1" dirty="0" smtClean="0"/>
              <a:t>Synthesise</a:t>
            </a:r>
            <a:r>
              <a:rPr lang="en-GB" sz="2800" dirty="0" smtClean="0"/>
              <a:t> – to put dispersed things or ideas together in order to make alternative sense of them in relation to each other</a:t>
            </a:r>
          </a:p>
          <a:p>
            <a:pPr>
              <a:lnSpc>
                <a:spcPct val="90000"/>
              </a:lnSpc>
              <a:buNone/>
            </a:pPr>
            <a:r>
              <a:rPr lang="en-GB" sz="1900" i="1" dirty="0" smtClean="0"/>
              <a:t>	</a:t>
            </a:r>
          </a:p>
          <a:p>
            <a:pPr>
              <a:lnSpc>
                <a:spcPct val="90000"/>
              </a:lnSpc>
              <a:buNone/>
            </a:pPr>
            <a:r>
              <a:rPr lang="en-GB" sz="1900" i="1" dirty="0" smtClean="0"/>
              <a:t>	</a:t>
            </a:r>
            <a:r>
              <a:rPr lang="en-GB" sz="1700" i="1" dirty="0" smtClean="0"/>
              <a:t>Greek :synthesis (‘put together’ – ‘</a:t>
            </a:r>
            <a:r>
              <a:rPr lang="en-GB" sz="1700" i="1" dirty="0" err="1" smtClean="0"/>
              <a:t>syn</a:t>
            </a:r>
            <a:r>
              <a:rPr lang="en-GB" sz="1700" i="1" dirty="0" smtClean="0"/>
              <a:t>’ [together] + ‘</a:t>
            </a:r>
            <a:r>
              <a:rPr lang="en-GB" sz="1700" i="1" dirty="0" err="1" smtClean="0"/>
              <a:t>tithenai</a:t>
            </a:r>
            <a:r>
              <a:rPr lang="en-GB" sz="1700" i="1" dirty="0" smtClean="0"/>
              <a:t>’ [put, place])</a:t>
            </a:r>
            <a:endParaRPr lang="en-GB" sz="1700" dirty="0" smtClean="0"/>
          </a:p>
          <a:p>
            <a:pPr>
              <a:lnSpc>
                <a:spcPct val="90000"/>
              </a:lnSpc>
              <a:buNone/>
            </a:pPr>
            <a:endParaRPr lang="en-GB" sz="2800" u="sng" dirty="0" smtClean="0"/>
          </a:p>
          <a:p>
            <a:pPr>
              <a:lnSpc>
                <a:spcPct val="90000"/>
              </a:lnSpc>
              <a:buNone/>
            </a:pPr>
            <a:r>
              <a:rPr lang="en-GB" sz="2800" dirty="0" smtClean="0"/>
              <a:t>	</a:t>
            </a:r>
            <a:r>
              <a:rPr lang="en-GB" sz="2800" b="1" dirty="0" smtClean="0"/>
              <a:t>Interpret</a:t>
            </a:r>
            <a:r>
              <a:rPr lang="en-GB" sz="2800" dirty="0" smtClean="0"/>
              <a:t> – to produce meaning for something or set of things that is not given or immediately self-evident</a:t>
            </a:r>
            <a:r>
              <a:rPr lang="en-GB" sz="3000" dirty="0" smtClean="0"/>
              <a:t> </a:t>
            </a:r>
            <a:endParaRPr lang="en-GB" sz="3000" u="sng"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3"/>
          <p:cNvSpPr>
            <a:spLocks noGrp="1"/>
          </p:cNvSpPr>
          <p:nvPr>
            <p:ph type="title"/>
          </p:nvPr>
        </p:nvSpPr>
        <p:spPr/>
        <p:txBody>
          <a:bodyPr/>
          <a:lstStyle/>
          <a:p>
            <a:r>
              <a:rPr lang="en-GB" dirty="0" smtClean="0"/>
              <a:t>Working with your data</a:t>
            </a:r>
          </a:p>
        </p:txBody>
      </p:sp>
      <p:sp>
        <p:nvSpPr>
          <p:cNvPr id="8" name="Content Placeholder 7"/>
          <p:cNvSpPr>
            <a:spLocks noGrp="1"/>
          </p:cNvSpPr>
          <p:nvPr>
            <p:ph sz="half" idx="1"/>
          </p:nvPr>
        </p:nvSpPr>
        <p:spPr>
          <a:xfrm>
            <a:off x="5004048" y="1700808"/>
            <a:ext cx="3538736" cy="4525963"/>
          </a:xfrm>
        </p:spPr>
        <p:txBody>
          <a:bodyPr>
            <a:normAutofit/>
          </a:bodyPr>
          <a:lstStyle/>
          <a:p>
            <a:pPr indent="-166688">
              <a:lnSpc>
                <a:spcPct val="90000"/>
              </a:lnSpc>
              <a:buFont typeface="Wingdings" pitchFamily="2" charset="2"/>
              <a:buChar char="§"/>
            </a:pPr>
            <a:r>
              <a:rPr lang="en-GB" sz="2000" dirty="0" smtClean="0"/>
              <a:t>Read through (or immerse in) transcripts / field notes / data sets / texts to ‘get a feel’</a:t>
            </a:r>
          </a:p>
          <a:p>
            <a:pPr>
              <a:lnSpc>
                <a:spcPct val="90000"/>
              </a:lnSpc>
              <a:buFont typeface="Wingdings" pitchFamily="2" charset="2"/>
              <a:buChar char="§"/>
            </a:pPr>
            <a:endParaRPr lang="en-GB" sz="2000" dirty="0" smtClean="0"/>
          </a:p>
          <a:p>
            <a:pPr indent="-166688">
              <a:lnSpc>
                <a:spcPct val="90000"/>
              </a:lnSpc>
              <a:buFont typeface="Wingdings" pitchFamily="2" charset="2"/>
              <a:buChar char="§"/>
            </a:pPr>
            <a:r>
              <a:rPr lang="en-GB" sz="2000" dirty="0" smtClean="0"/>
              <a:t>Categorise and code </a:t>
            </a:r>
            <a:r>
              <a:rPr lang="en-GB" sz="2000" i="1" dirty="0" smtClean="0"/>
              <a:t>significant</a:t>
            </a:r>
            <a:r>
              <a:rPr lang="en-GB" sz="2000" dirty="0" smtClean="0"/>
              <a:t> text</a:t>
            </a:r>
          </a:p>
          <a:p>
            <a:pPr indent="-166688">
              <a:lnSpc>
                <a:spcPct val="90000"/>
              </a:lnSpc>
              <a:buFont typeface="Wingdings" pitchFamily="2" charset="2"/>
              <a:buChar char="§"/>
            </a:pPr>
            <a:endParaRPr lang="en-GB" sz="2000" dirty="0" smtClean="0"/>
          </a:p>
          <a:p>
            <a:pPr indent="-166688">
              <a:lnSpc>
                <a:spcPct val="90000"/>
              </a:lnSpc>
              <a:buFont typeface="Wingdings" pitchFamily="2" charset="2"/>
              <a:buChar char="§"/>
            </a:pPr>
            <a:r>
              <a:rPr lang="en-GB" sz="2000" dirty="0" err="1" smtClean="0"/>
              <a:t>Thematise</a:t>
            </a:r>
            <a:r>
              <a:rPr lang="en-GB" sz="2000" dirty="0" smtClean="0"/>
              <a:t> coded text and refine categories</a:t>
            </a:r>
          </a:p>
          <a:p>
            <a:pPr indent="-166688">
              <a:lnSpc>
                <a:spcPct val="90000"/>
              </a:lnSpc>
              <a:buFont typeface="Wingdings" pitchFamily="2" charset="2"/>
              <a:buChar char="§"/>
            </a:pPr>
            <a:endParaRPr lang="en-GB" sz="2000" dirty="0" smtClean="0"/>
          </a:p>
          <a:p>
            <a:pPr indent="-166688">
              <a:lnSpc>
                <a:spcPct val="90000"/>
              </a:lnSpc>
              <a:buFont typeface="Wingdings" pitchFamily="2" charset="2"/>
              <a:buChar char="§"/>
            </a:pPr>
            <a:r>
              <a:rPr lang="en-GB" sz="2000" dirty="0" smtClean="0"/>
              <a:t>Explore relations between codes; develop higher-order codes; theorise</a:t>
            </a:r>
          </a:p>
        </p:txBody>
      </p:sp>
      <p:pic>
        <p:nvPicPr>
          <p:cNvPr id="11" name="Picture 2"/>
          <p:cNvPicPr>
            <a:picLocks noChangeAspect="1" noChangeArrowheads="1"/>
          </p:cNvPicPr>
          <p:nvPr/>
        </p:nvPicPr>
        <p:blipFill>
          <a:blip r:embed="rId2" cstate="print"/>
          <a:srcRect/>
          <a:stretch>
            <a:fillRect/>
          </a:stretch>
        </p:blipFill>
        <p:spPr bwMode="auto">
          <a:xfrm>
            <a:off x="539552" y="1772816"/>
            <a:ext cx="4104456" cy="2704009"/>
          </a:xfrm>
          <a:prstGeom prst="rect">
            <a:avLst/>
          </a:prstGeom>
          <a:noFill/>
          <a:ln w="9525">
            <a:noFill/>
            <a:miter lim="800000"/>
            <a:headEnd/>
            <a:tailEnd/>
          </a:ln>
        </p:spPr>
      </p:pic>
      <p:sp>
        <p:nvSpPr>
          <p:cNvPr id="12" name="TextBox 11"/>
          <p:cNvSpPr txBox="1"/>
          <p:nvPr/>
        </p:nvSpPr>
        <p:spPr>
          <a:xfrm>
            <a:off x="2555776" y="4149080"/>
            <a:ext cx="2088232" cy="276999"/>
          </a:xfrm>
          <a:prstGeom prst="rect">
            <a:avLst/>
          </a:prstGeom>
          <a:noFill/>
        </p:spPr>
        <p:txBody>
          <a:bodyPr wrap="square" rtlCol="0">
            <a:spAutoFit/>
          </a:bodyPr>
          <a:lstStyle/>
          <a:p>
            <a:pPr algn="r"/>
            <a:r>
              <a:rPr lang="en-GB" sz="1200" dirty="0" err="1" smtClean="0"/>
              <a:t>Cresswell</a:t>
            </a:r>
            <a:r>
              <a:rPr lang="en-GB" sz="1200" dirty="0" smtClean="0"/>
              <a:t> (2007)</a:t>
            </a:r>
            <a:endParaRPr lang="en-GB" sz="1200" dirty="0"/>
          </a:p>
        </p:txBody>
      </p:sp>
      <p:sp>
        <p:nvSpPr>
          <p:cNvPr id="6" name="TextBox 5"/>
          <p:cNvSpPr txBox="1"/>
          <p:nvPr/>
        </p:nvSpPr>
        <p:spPr>
          <a:xfrm>
            <a:off x="539552" y="4725144"/>
            <a:ext cx="4392488" cy="1569660"/>
          </a:xfrm>
          <a:prstGeom prst="rect">
            <a:avLst/>
          </a:prstGeom>
          <a:noFill/>
        </p:spPr>
        <p:txBody>
          <a:bodyPr wrap="square" rtlCol="0">
            <a:spAutoFit/>
          </a:bodyPr>
          <a:lstStyle/>
          <a:p>
            <a:r>
              <a:rPr lang="en-GB" sz="1600" dirty="0" smtClean="0"/>
              <a:t>The aim is to ‘articulate the knowledge you have generated, how it has affected your practice and what significance it may have for other practitioners. Here you are building personal theories based on what you have done.’ (</a:t>
            </a:r>
            <a:r>
              <a:rPr lang="en-GB" sz="1600" dirty="0" err="1" smtClean="0"/>
              <a:t>Koshy</a:t>
            </a:r>
            <a:r>
              <a:rPr lang="en-GB" sz="1600" dirty="0" smtClean="0"/>
              <a:t> 2010, p. 119)</a:t>
            </a:r>
            <a:endParaRPr lang="en-GB" sz="1600" dirty="0"/>
          </a:p>
        </p:txBody>
      </p:sp>
      <p:cxnSp>
        <p:nvCxnSpPr>
          <p:cNvPr id="9" name="Straight Connector 8"/>
          <p:cNvCxnSpPr/>
          <p:nvPr/>
        </p:nvCxnSpPr>
        <p:spPr>
          <a:xfrm>
            <a:off x="4932040" y="1700808"/>
            <a:ext cx="72008" cy="453650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statistical data in action research</a:t>
            </a:r>
            <a:endParaRPr lang="en-GB" dirty="0"/>
          </a:p>
        </p:txBody>
      </p:sp>
      <p:sp>
        <p:nvSpPr>
          <p:cNvPr id="3" name="Content Placeholder 2"/>
          <p:cNvSpPr>
            <a:spLocks noGrp="1"/>
          </p:cNvSpPr>
          <p:nvPr>
            <p:ph sz="quarter" idx="1"/>
          </p:nvPr>
        </p:nvSpPr>
        <p:spPr/>
        <p:txBody>
          <a:bodyPr>
            <a:normAutofit fontScale="92500"/>
          </a:bodyPr>
          <a:lstStyle/>
          <a:p>
            <a:pPr>
              <a:buFont typeface="Wingdings" pitchFamily="2" charset="2"/>
              <a:buChar char="§"/>
            </a:pPr>
            <a:r>
              <a:rPr lang="en-GB" dirty="0" smtClean="0"/>
              <a:t>Do you need statistical information in your project? If so, what role does it play in relation to your action?</a:t>
            </a:r>
          </a:p>
          <a:p>
            <a:pPr>
              <a:buFont typeface="Wingdings" pitchFamily="2" charset="2"/>
              <a:buChar char="§"/>
            </a:pPr>
            <a:endParaRPr lang="en-GB" dirty="0" smtClean="0"/>
          </a:p>
          <a:p>
            <a:pPr>
              <a:buFont typeface="Wingdings" pitchFamily="2" charset="2"/>
              <a:buChar char="§"/>
            </a:pPr>
            <a:r>
              <a:rPr lang="en-GB" dirty="0" smtClean="0"/>
              <a:t>Are you dealing with </a:t>
            </a:r>
            <a:r>
              <a:rPr lang="en-GB" dirty="0" smtClean="0">
                <a:hlinkClick r:id="rId2" action="ppaction://hlinksldjump"/>
              </a:rPr>
              <a:t>descriptive</a:t>
            </a:r>
            <a:r>
              <a:rPr lang="en-GB" dirty="0" smtClean="0"/>
              <a:t> or inferential statistics? </a:t>
            </a:r>
          </a:p>
          <a:p>
            <a:pPr>
              <a:buFont typeface="Wingdings" pitchFamily="2" charset="2"/>
              <a:buChar char="§"/>
            </a:pPr>
            <a:endParaRPr lang="en-GB" dirty="0" smtClean="0"/>
          </a:p>
          <a:p>
            <a:pPr lvl="1">
              <a:buNone/>
            </a:pPr>
            <a:r>
              <a:rPr lang="en-GB" dirty="0" smtClean="0">
                <a:hlinkClick r:id="rId3"/>
              </a:rPr>
              <a:t>‘Pupil Premium struggling to close GSCE attainment gap’</a:t>
            </a:r>
            <a:endParaRPr lang="en-GB" dirty="0" smtClean="0"/>
          </a:p>
          <a:p>
            <a:pPr lvl="1">
              <a:buNone/>
            </a:pPr>
            <a:r>
              <a:rPr lang="en-GB" dirty="0" smtClean="0">
                <a:hlinkClick r:id="rId4"/>
              </a:rPr>
              <a:t>‘Positive signs on the Pupil Premium effect’</a:t>
            </a:r>
            <a:endParaRPr lang="en-GB" dirty="0" smtClean="0"/>
          </a:p>
          <a:p>
            <a:pPr lvl="1">
              <a:buNone/>
            </a:pPr>
            <a:r>
              <a:rPr lang="en-GB" dirty="0" smtClean="0">
                <a:hlinkClick r:id="rId5"/>
              </a:rPr>
              <a:t>Demos dataset</a:t>
            </a:r>
            <a:endParaRPr lang="en-GB" dirty="0" smtClean="0"/>
          </a:p>
          <a:p>
            <a:pPr>
              <a:buFont typeface="Wingdings" pitchFamily="2" charset="2"/>
              <a:buChar char="§"/>
            </a:pPr>
            <a:endParaRPr lang="en-GB" dirty="0" smtClean="0"/>
          </a:p>
          <a:p>
            <a:pPr>
              <a:buFont typeface="Wingdings" pitchFamily="2" charset="2"/>
              <a:buChar char="§"/>
            </a:pPr>
            <a:r>
              <a:rPr lang="en-GB" dirty="0" smtClean="0"/>
              <a:t>How will you use </a:t>
            </a:r>
            <a:r>
              <a:rPr lang="en-GB" i="1" dirty="0" smtClean="0"/>
              <a:t>indicators</a:t>
            </a:r>
            <a:r>
              <a:rPr lang="en-GB" dirty="0" smtClean="0"/>
              <a:t> of phenomena to measure </a:t>
            </a:r>
            <a:r>
              <a:rPr lang="en-GB" i="1" dirty="0" smtClean="0"/>
              <a:t>constructs </a:t>
            </a:r>
            <a:r>
              <a:rPr lang="en-GB" dirty="0" smtClean="0"/>
              <a:t>of things you want to know about, and how will you interpret this data?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Analysing interviews and observations</a:t>
            </a:r>
            <a:endParaRPr lang="en-GB" dirty="0"/>
          </a:p>
        </p:txBody>
      </p:sp>
      <p:sp>
        <p:nvSpPr>
          <p:cNvPr id="3" name="Content Placeholder 2"/>
          <p:cNvSpPr>
            <a:spLocks noGrp="1"/>
          </p:cNvSpPr>
          <p:nvPr>
            <p:ph sz="quarter" idx="1"/>
          </p:nvPr>
        </p:nvSpPr>
        <p:spPr>
          <a:xfrm>
            <a:off x="467544" y="1515576"/>
            <a:ext cx="8229600" cy="4937760"/>
          </a:xfrm>
        </p:spPr>
        <p:txBody>
          <a:bodyPr>
            <a:normAutofit fontScale="62500" lnSpcReduction="20000"/>
          </a:bodyPr>
          <a:lstStyle/>
          <a:p>
            <a:pPr lvl="0">
              <a:buFont typeface="Wingdings" pitchFamily="2" charset="2"/>
              <a:buChar char="§"/>
            </a:pPr>
            <a:r>
              <a:rPr lang="en-GB" sz="2800" b="1" dirty="0" smtClean="0"/>
              <a:t>Find patterns in content </a:t>
            </a:r>
            <a:r>
              <a:rPr lang="en-GB" sz="2800" dirty="0" smtClean="0"/>
              <a:t>(content analysis). Analyse how often certain things are said or concepts appear, by whom, in what context, etc.</a:t>
            </a:r>
            <a:endParaRPr lang="en-GB" sz="2800" b="1" dirty="0" smtClean="0"/>
          </a:p>
          <a:p>
            <a:pPr lvl="0">
              <a:buFont typeface="Wingdings" pitchFamily="2" charset="2"/>
              <a:buChar char="§"/>
            </a:pPr>
            <a:endParaRPr lang="en-GB" sz="2800" b="1" dirty="0" smtClean="0"/>
          </a:p>
          <a:p>
            <a:pPr lvl="0">
              <a:buFont typeface="Wingdings" pitchFamily="2" charset="2"/>
              <a:buChar char="§"/>
            </a:pPr>
            <a:r>
              <a:rPr lang="en-GB" sz="2800" b="1" dirty="0" smtClean="0"/>
              <a:t>Look for patterns in meaning </a:t>
            </a:r>
            <a:r>
              <a:rPr lang="en-GB" sz="2800" dirty="0" smtClean="0"/>
              <a:t>(pattern coding). For example, how do different people express their understandings of a common experience across interviews, or how are themes connected within single interviews? Are there connections, tensions, surprises?</a:t>
            </a:r>
          </a:p>
          <a:p>
            <a:pPr>
              <a:buNone/>
            </a:pPr>
            <a:r>
              <a:rPr lang="en-GB" sz="2800" dirty="0" smtClean="0"/>
              <a:t> </a:t>
            </a:r>
          </a:p>
          <a:p>
            <a:pPr lvl="0">
              <a:buFont typeface="Wingdings" pitchFamily="2" charset="2"/>
              <a:buChar char="§"/>
            </a:pPr>
            <a:r>
              <a:rPr lang="en-GB" sz="2800" b="1" dirty="0" smtClean="0"/>
              <a:t>Look for the most important themes across all data </a:t>
            </a:r>
            <a:r>
              <a:rPr lang="en-GB" sz="2800" dirty="0" smtClean="0"/>
              <a:t>(focused coding) – once you’ve coded things, dig into all the particular themes to see if there is anything that ties them together.</a:t>
            </a:r>
          </a:p>
          <a:p>
            <a:pPr>
              <a:buNone/>
            </a:pPr>
            <a:r>
              <a:rPr lang="en-GB" sz="2800" dirty="0" smtClean="0"/>
              <a:t> </a:t>
            </a:r>
          </a:p>
          <a:p>
            <a:pPr lvl="0">
              <a:buFont typeface="Wingdings" pitchFamily="2" charset="2"/>
              <a:buChar char="§"/>
            </a:pPr>
            <a:r>
              <a:rPr lang="en-GB" sz="2800" b="1" dirty="0" smtClean="0"/>
              <a:t>Identify key themes that speak to all your data </a:t>
            </a:r>
            <a:r>
              <a:rPr lang="en-GB" sz="2800" dirty="0" smtClean="0"/>
              <a:t>(axial coding). Review all the data and try to find the bigger categories into which they all might fit. </a:t>
            </a:r>
          </a:p>
          <a:p>
            <a:pPr lvl="0">
              <a:buFont typeface="Wingdings" pitchFamily="2" charset="2"/>
              <a:buChar char="§"/>
            </a:pPr>
            <a:endParaRPr lang="en-GB" sz="2800" dirty="0" smtClean="0"/>
          </a:p>
          <a:p>
            <a:pPr lvl="0">
              <a:buFont typeface="Wingdings" pitchFamily="2" charset="2"/>
              <a:buChar char="§"/>
            </a:pPr>
            <a:r>
              <a:rPr lang="en-GB" sz="2800" b="1" dirty="0" smtClean="0"/>
              <a:t>Identify theoretical concepts or frameworks </a:t>
            </a:r>
            <a:r>
              <a:rPr lang="en-GB" sz="2800" dirty="0" smtClean="0"/>
              <a:t>that help you explain why your data looks the way it does, or what is going on within it (theoretical coding).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339753" y="38243"/>
            <a:ext cx="4489674" cy="68197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Triangulating data, methods, researchers</a:t>
            </a:r>
            <a:endParaRPr lang="en-GB" dirty="0"/>
          </a:p>
        </p:txBody>
      </p:sp>
      <p:sp>
        <p:nvSpPr>
          <p:cNvPr id="5" name="Content Placeholder 4"/>
          <p:cNvSpPr>
            <a:spLocks noGrp="1"/>
          </p:cNvSpPr>
          <p:nvPr>
            <p:ph sz="quarter" idx="1"/>
          </p:nvPr>
        </p:nvSpPr>
        <p:spPr/>
        <p:txBody>
          <a:bodyPr>
            <a:normAutofit lnSpcReduction="10000"/>
          </a:bodyPr>
          <a:lstStyle/>
          <a:p>
            <a:pPr>
              <a:buFont typeface="Wingdings" pitchFamily="2" charset="2"/>
              <a:buChar char="§"/>
            </a:pPr>
            <a:endParaRPr lang="en-GB" dirty="0" smtClean="0"/>
          </a:p>
          <a:p>
            <a:pPr>
              <a:buFont typeface="Wingdings" pitchFamily="2" charset="2"/>
              <a:buChar char="§"/>
            </a:pPr>
            <a:r>
              <a:rPr lang="en-GB" dirty="0" smtClean="0"/>
              <a:t>Different methods can reveal different dimensions of a phenomenon, and can bring out different voices and perspectives (towards ‘holism’ and ‘complexity’)</a:t>
            </a:r>
          </a:p>
          <a:p>
            <a:pPr>
              <a:buFont typeface="Wingdings" pitchFamily="2" charset="2"/>
              <a:buChar char="§"/>
            </a:pPr>
            <a:endParaRPr lang="en-GB" dirty="0" smtClean="0"/>
          </a:p>
          <a:p>
            <a:pPr>
              <a:buFont typeface="Wingdings" pitchFamily="2" charset="2"/>
              <a:buChar char="§"/>
            </a:pPr>
            <a:r>
              <a:rPr lang="en-GB" dirty="0" smtClean="0"/>
              <a:t>Different types of data can either validate certain conclusions or reveal where a ‘finding’ is limited or particularly contextual (towards ‘objectivity’)</a:t>
            </a:r>
          </a:p>
          <a:p>
            <a:pPr>
              <a:buFont typeface="Wingdings" pitchFamily="2" charset="2"/>
              <a:buChar char="§"/>
            </a:pPr>
            <a:endParaRPr lang="en-GB" dirty="0" smtClean="0"/>
          </a:p>
          <a:p>
            <a:pPr>
              <a:buFont typeface="Wingdings" pitchFamily="2" charset="2"/>
              <a:buChar char="§"/>
            </a:pPr>
            <a:r>
              <a:rPr lang="en-GB" dirty="0" smtClean="0"/>
              <a:t>Different researchers analyse research data through different lenses, and can highlight differences of interpretation or come to a consensus conclusion</a:t>
            </a:r>
          </a:p>
          <a:p>
            <a:pPr>
              <a:buFont typeface="Wingdings" pitchFamily="2" charset="2"/>
              <a:buChar char="§"/>
            </a:pPr>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Speaking truth?</a:t>
            </a:r>
            <a:endParaRPr lang="en-GB"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
            </a:pPr>
            <a:endParaRPr lang="en-GB" dirty="0" smtClean="0"/>
          </a:p>
          <a:p>
            <a:pPr>
              <a:buFont typeface="Wingdings" pitchFamily="2" charset="2"/>
              <a:buChar char="§"/>
            </a:pPr>
            <a:r>
              <a:rPr lang="en-GB" dirty="0" smtClean="0"/>
              <a:t>The purpose of action research is personal and social improvement or emancipation, </a:t>
            </a:r>
            <a:r>
              <a:rPr lang="en-GB" i="1" dirty="0" smtClean="0"/>
              <a:t>and</a:t>
            </a:r>
            <a:r>
              <a:rPr lang="en-GB" dirty="0" smtClean="0"/>
              <a:t> the approach does not claim to be ‘scientific’. On what grounds can we make claims to know anything?</a:t>
            </a:r>
          </a:p>
          <a:p>
            <a:pPr>
              <a:buFont typeface="Wingdings" pitchFamily="2" charset="2"/>
              <a:buChar char="§"/>
            </a:pPr>
            <a:endParaRPr lang="en-GB" dirty="0" smtClean="0"/>
          </a:p>
          <a:p>
            <a:pPr>
              <a:buFont typeface="Wingdings" pitchFamily="2" charset="2"/>
              <a:buChar char="§"/>
            </a:pPr>
            <a:r>
              <a:rPr lang="en-GB" dirty="0" smtClean="0"/>
              <a:t>Social research is evaluated on the basis of </a:t>
            </a:r>
            <a:r>
              <a:rPr lang="en-GB" i="1" dirty="0" smtClean="0"/>
              <a:t>specific</a:t>
            </a:r>
            <a:r>
              <a:rPr lang="en-GB" dirty="0" smtClean="0"/>
              <a:t> criteria, which differ across traditions (paradigms)</a:t>
            </a:r>
          </a:p>
          <a:p>
            <a:pPr marL="547370" lvl="1" indent="-273050">
              <a:buFont typeface="Arial" pitchFamily="34" charset="0"/>
              <a:buChar char="•"/>
            </a:pPr>
            <a:endParaRPr lang="en-GB" sz="1500" dirty="0" smtClean="0"/>
          </a:p>
          <a:p>
            <a:pPr marL="547370" lvl="1" indent="-273050">
              <a:buFont typeface="Arial" pitchFamily="34" charset="0"/>
              <a:buChar char="•"/>
            </a:pPr>
            <a:r>
              <a:rPr lang="en-GB" sz="2400" dirty="0" smtClean="0">
                <a:solidFill>
                  <a:schemeClr val="tx1"/>
                </a:solidFill>
              </a:rPr>
              <a:t>scientific/positivist, interpretive and action research epistemologies have some different criteria for judging whether research is sound and robust</a:t>
            </a:r>
          </a:p>
          <a:p>
            <a:pPr>
              <a:buFont typeface="Wingdings" pitchFamily="2" charset="2"/>
              <a:buChar char="§"/>
            </a:pPr>
            <a:endParaRPr lang="en-GB" dirty="0" smtClean="0"/>
          </a:p>
          <a:p>
            <a:pPr>
              <a:buFont typeface="Wingdings" pitchFamily="2" charset="2"/>
              <a:buChar char="§"/>
            </a:pP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ustom 4">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002060"/>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301</TotalTime>
  <Words>557</Words>
  <Application>Microsoft Office PowerPoint</Application>
  <PresentationFormat>On-screen Show (4:3)</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Origin</vt:lpstr>
      <vt:lpstr>Making sense of it all</vt:lpstr>
      <vt:lpstr>From data to ideas to arguments</vt:lpstr>
      <vt:lpstr>Analysis, synthesis &amp; interpretation</vt:lpstr>
      <vt:lpstr>Working with your data</vt:lpstr>
      <vt:lpstr>Using statistical data in action research</vt:lpstr>
      <vt:lpstr>Analysing interviews and observations</vt:lpstr>
      <vt:lpstr>Slide 7</vt:lpstr>
      <vt:lpstr>Triangulating data, methods, researchers</vt:lpstr>
      <vt:lpstr>Speaking truth?</vt:lpstr>
      <vt:lpstr>Criteria for validation of action research</vt:lpstr>
      <vt:lpstr>Slide 11</vt:lpstr>
      <vt:lpstr>Slide 12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sense of it all</dc:title>
  <dc:creator>Sarah</dc:creator>
  <cp:lastModifiedBy>Sarah</cp:lastModifiedBy>
  <cp:revision>10</cp:revision>
  <dcterms:created xsi:type="dcterms:W3CDTF">2014-02-23T09:53:44Z</dcterms:created>
  <dcterms:modified xsi:type="dcterms:W3CDTF">2014-02-24T12:54:29Z</dcterms:modified>
</cp:coreProperties>
</file>